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DM Sans Bold" charset="1" panose="00000000000000000000"/>
      <p:regular r:id="rId26"/>
    </p:embeddedFont>
    <p:embeddedFont>
      <p:font typeface="DM San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8.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9.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1.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3.jpe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4.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5.jpe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1.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https://ieeexplore.ieee.org/document/9960108" TargetMode="External" Type="http://schemas.openxmlformats.org/officeDocument/2006/relationships/hyperlink"/><Relationship Id="rId14" Target="https://doi.org/10.1109/ICCKE57176.2022.9960108" TargetMode="External" Type="http://schemas.openxmlformats.org/officeDocument/2006/relationships/hyperlink"/><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4.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5.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35340" y="1343025"/>
            <a:ext cx="10910396" cy="3200970"/>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CI Project Proposal </a:t>
            </a:r>
          </a:p>
        </p:txBody>
      </p:sp>
      <p:sp>
        <p:nvSpPr>
          <p:cNvPr name="TextBox 18" id="18"/>
          <p:cNvSpPr txBox="true"/>
          <p:nvPr/>
        </p:nvSpPr>
        <p:spPr>
          <a:xfrm rot="0">
            <a:off x="4737926" y="5279399"/>
            <a:ext cx="8459795" cy="113047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Image segmentation by using genetic algorthims</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4860641" y="7409660"/>
            <a:ext cx="8459795" cy="113047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MUHAMMAD GHULAM ABBAS 29417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09422" y="2253137"/>
            <a:ext cx="11301259" cy="4647643"/>
          </a:xfrm>
          <a:custGeom>
            <a:avLst/>
            <a:gdLst/>
            <a:ahLst/>
            <a:cxnLst/>
            <a:rect r="r" b="b" t="t" l="l"/>
            <a:pathLst>
              <a:path h="4647643" w="11301259">
                <a:moveTo>
                  <a:pt x="0" y="0"/>
                </a:moveTo>
                <a:lnTo>
                  <a:pt x="11301259" y="0"/>
                </a:lnTo>
                <a:lnTo>
                  <a:pt x="11301259" y="4647643"/>
                </a:lnTo>
                <a:lnTo>
                  <a:pt x="0" y="4647643"/>
                </a:lnTo>
                <a:lnTo>
                  <a:pt x="0" y="0"/>
                </a:lnTo>
                <a:close/>
              </a:path>
            </a:pathLst>
          </a:custGeom>
          <a:blipFill>
            <a:blip r:embed="rId13"/>
            <a:stretch>
              <a:fillRect l="0" t="0" r="0" b="0"/>
            </a:stretch>
          </a:blipFill>
        </p:spPr>
      </p:sp>
      <p:sp>
        <p:nvSpPr>
          <p:cNvPr name="TextBox 9" id="9"/>
          <p:cNvSpPr txBox="true"/>
          <p:nvPr/>
        </p:nvSpPr>
        <p:spPr>
          <a:xfrm rot="0">
            <a:off x="409422" y="1339154"/>
            <a:ext cx="14367799" cy="392430"/>
          </a:xfrm>
          <a:prstGeom prst="rect">
            <a:avLst/>
          </a:prstGeom>
        </p:spPr>
        <p:txBody>
          <a:bodyPr anchor="t" rtlCol="false" tIns="0" lIns="0" bIns="0" rIns="0">
            <a:spAutoFit/>
          </a:bodyPr>
          <a:lstStyle/>
          <a:p>
            <a:pPr algn="l">
              <a:lnSpc>
                <a:spcPts val="2910"/>
              </a:lnSpc>
            </a:pPr>
            <a:r>
              <a:rPr lang="en-US" sz="3000" b="true">
                <a:solidFill>
                  <a:srgbClr val="000000"/>
                </a:solidFill>
                <a:latin typeface="DM Sans Bold"/>
                <a:ea typeface="DM Sans Bold"/>
                <a:cs typeface="DM Sans Bold"/>
                <a:sym typeface="DM Sans Bold"/>
              </a:rPr>
              <a:t>8..PSO Results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189235" y="1965021"/>
            <a:ext cx="3909529" cy="8047502"/>
          </a:xfrm>
          <a:custGeom>
            <a:avLst/>
            <a:gdLst/>
            <a:ahLst/>
            <a:cxnLst/>
            <a:rect r="r" b="b" t="t" l="l"/>
            <a:pathLst>
              <a:path h="8047502" w="3909529">
                <a:moveTo>
                  <a:pt x="0" y="0"/>
                </a:moveTo>
                <a:lnTo>
                  <a:pt x="3909530" y="0"/>
                </a:lnTo>
                <a:lnTo>
                  <a:pt x="3909530" y="8047502"/>
                </a:lnTo>
                <a:lnTo>
                  <a:pt x="0" y="8047502"/>
                </a:lnTo>
                <a:lnTo>
                  <a:pt x="0" y="0"/>
                </a:lnTo>
                <a:close/>
              </a:path>
            </a:pathLst>
          </a:custGeom>
          <a:blipFill>
            <a:blip r:embed="rId13"/>
            <a:stretch>
              <a:fillRect l="-13296" t="0" r="-13296" b="0"/>
            </a:stretch>
          </a:blipFill>
        </p:spPr>
      </p:sp>
      <p:sp>
        <p:nvSpPr>
          <p:cNvPr name="TextBox 9" id="9"/>
          <p:cNvSpPr txBox="true"/>
          <p:nvPr/>
        </p:nvSpPr>
        <p:spPr>
          <a:xfrm rot="0">
            <a:off x="409422" y="1090316"/>
            <a:ext cx="14367799" cy="994881"/>
          </a:xfrm>
          <a:prstGeom prst="rect">
            <a:avLst/>
          </a:prstGeom>
        </p:spPr>
        <p:txBody>
          <a:bodyPr anchor="t" rtlCol="false" tIns="0" lIns="0" bIns="0" rIns="0">
            <a:spAutoFit/>
          </a:bodyPr>
          <a:lstStyle/>
          <a:p>
            <a:pPr algn="l">
              <a:lnSpc>
                <a:spcPts val="7417"/>
              </a:lnSpc>
            </a:pPr>
            <a:r>
              <a:rPr lang="en-US" sz="7646" b="true">
                <a:solidFill>
                  <a:srgbClr val="000000"/>
                </a:solidFill>
                <a:latin typeface="DM Sans Bold"/>
                <a:ea typeface="DM Sans Bold"/>
                <a:cs typeface="DM Sans Bold"/>
                <a:sym typeface="DM Sans Bold"/>
              </a:rPr>
              <a:t>8.ACO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09422" y="1988759"/>
            <a:ext cx="11301259" cy="6243946"/>
          </a:xfrm>
          <a:custGeom>
            <a:avLst/>
            <a:gdLst/>
            <a:ahLst/>
            <a:cxnLst/>
            <a:rect r="r" b="b" t="t" l="l"/>
            <a:pathLst>
              <a:path h="6243946" w="11301259">
                <a:moveTo>
                  <a:pt x="0" y="0"/>
                </a:moveTo>
                <a:lnTo>
                  <a:pt x="11301259" y="0"/>
                </a:lnTo>
                <a:lnTo>
                  <a:pt x="11301259" y="6243946"/>
                </a:lnTo>
                <a:lnTo>
                  <a:pt x="0" y="6243946"/>
                </a:lnTo>
                <a:lnTo>
                  <a:pt x="0" y="0"/>
                </a:lnTo>
                <a:close/>
              </a:path>
            </a:pathLst>
          </a:custGeom>
          <a:blipFill>
            <a:blip r:embed="rId13"/>
            <a:stretch>
              <a:fillRect l="0" t="0" r="0" b="0"/>
            </a:stretch>
          </a:blipFill>
        </p:spPr>
      </p:sp>
      <p:sp>
        <p:nvSpPr>
          <p:cNvPr name="TextBox 9" id="9"/>
          <p:cNvSpPr txBox="true"/>
          <p:nvPr/>
        </p:nvSpPr>
        <p:spPr>
          <a:xfrm rot="0">
            <a:off x="409422" y="1339154"/>
            <a:ext cx="14367799" cy="392430"/>
          </a:xfrm>
          <a:prstGeom prst="rect">
            <a:avLst/>
          </a:prstGeom>
        </p:spPr>
        <p:txBody>
          <a:bodyPr anchor="t" rtlCol="false" tIns="0" lIns="0" bIns="0" rIns="0">
            <a:spAutoFit/>
          </a:bodyPr>
          <a:lstStyle/>
          <a:p>
            <a:pPr algn="l">
              <a:lnSpc>
                <a:spcPts val="2910"/>
              </a:lnSpc>
            </a:pPr>
            <a:r>
              <a:rPr lang="en-US" sz="3000" b="true">
                <a:solidFill>
                  <a:srgbClr val="000000"/>
                </a:solidFill>
                <a:latin typeface="DM Sans Bold"/>
                <a:ea typeface="DM Sans Bold"/>
                <a:cs typeface="DM Sans Bold"/>
                <a:sym typeface="DM Sans Bold"/>
              </a:rPr>
              <a:t>9..ACO 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789173" y="1965021"/>
            <a:ext cx="2709653" cy="8047502"/>
          </a:xfrm>
          <a:custGeom>
            <a:avLst/>
            <a:gdLst/>
            <a:ahLst/>
            <a:cxnLst/>
            <a:rect r="r" b="b" t="t" l="l"/>
            <a:pathLst>
              <a:path h="8047502" w="2709653">
                <a:moveTo>
                  <a:pt x="0" y="0"/>
                </a:moveTo>
                <a:lnTo>
                  <a:pt x="2709654" y="0"/>
                </a:lnTo>
                <a:lnTo>
                  <a:pt x="2709654" y="8047502"/>
                </a:lnTo>
                <a:lnTo>
                  <a:pt x="0" y="8047502"/>
                </a:lnTo>
                <a:lnTo>
                  <a:pt x="0" y="0"/>
                </a:lnTo>
                <a:close/>
              </a:path>
            </a:pathLst>
          </a:custGeom>
          <a:blipFill>
            <a:blip r:embed="rId13"/>
            <a:stretch>
              <a:fillRect l="-13296" t="0" r="-13296" b="0"/>
            </a:stretch>
          </a:blipFill>
        </p:spPr>
      </p:sp>
      <p:sp>
        <p:nvSpPr>
          <p:cNvPr name="TextBox 9" id="9"/>
          <p:cNvSpPr txBox="true"/>
          <p:nvPr/>
        </p:nvSpPr>
        <p:spPr>
          <a:xfrm rot="0">
            <a:off x="409422" y="1090316"/>
            <a:ext cx="14367799" cy="994881"/>
          </a:xfrm>
          <a:prstGeom prst="rect">
            <a:avLst/>
          </a:prstGeom>
        </p:spPr>
        <p:txBody>
          <a:bodyPr anchor="t" rtlCol="false" tIns="0" lIns="0" bIns="0" rIns="0">
            <a:spAutoFit/>
          </a:bodyPr>
          <a:lstStyle/>
          <a:p>
            <a:pPr algn="l">
              <a:lnSpc>
                <a:spcPts val="7417"/>
              </a:lnSpc>
            </a:pPr>
            <a:r>
              <a:rPr lang="en-US" sz="7646" b="true">
                <a:solidFill>
                  <a:srgbClr val="000000"/>
                </a:solidFill>
                <a:latin typeface="DM Sans Bold"/>
                <a:ea typeface="DM Sans Bold"/>
                <a:cs typeface="DM Sans Bold"/>
                <a:sym typeface="DM Sans Bold"/>
              </a:rPr>
              <a:t>10.GA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0" y="2253137"/>
            <a:ext cx="11301259" cy="4647643"/>
          </a:xfrm>
          <a:custGeom>
            <a:avLst/>
            <a:gdLst/>
            <a:ahLst/>
            <a:cxnLst/>
            <a:rect r="r" b="b" t="t" l="l"/>
            <a:pathLst>
              <a:path h="4647643" w="11301259">
                <a:moveTo>
                  <a:pt x="0" y="0"/>
                </a:moveTo>
                <a:lnTo>
                  <a:pt x="11301259" y="0"/>
                </a:lnTo>
                <a:lnTo>
                  <a:pt x="11301259" y="4647643"/>
                </a:lnTo>
                <a:lnTo>
                  <a:pt x="0" y="4647643"/>
                </a:lnTo>
                <a:lnTo>
                  <a:pt x="0" y="0"/>
                </a:lnTo>
                <a:close/>
              </a:path>
            </a:pathLst>
          </a:custGeom>
          <a:blipFill>
            <a:blip r:embed="rId13"/>
            <a:stretch>
              <a:fillRect l="0" t="0" r="0" b="0"/>
            </a:stretch>
          </a:blipFill>
        </p:spPr>
      </p:sp>
      <p:sp>
        <p:nvSpPr>
          <p:cNvPr name="TextBox 9" id="9"/>
          <p:cNvSpPr txBox="true"/>
          <p:nvPr/>
        </p:nvSpPr>
        <p:spPr>
          <a:xfrm rot="0">
            <a:off x="409422" y="1339154"/>
            <a:ext cx="14367799" cy="392430"/>
          </a:xfrm>
          <a:prstGeom prst="rect">
            <a:avLst/>
          </a:prstGeom>
        </p:spPr>
        <p:txBody>
          <a:bodyPr anchor="t" rtlCol="false" tIns="0" lIns="0" bIns="0" rIns="0">
            <a:spAutoFit/>
          </a:bodyPr>
          <a:lstStyle/>
          <a:p>
            <a:pPr algn="l">
              <a:lnSpc>
                <a:spcPts val="2910"/>
              </a:lnSpc>
            </a:pPr>
            <a:r>
              <a:rPr lang="en-US" sz="3000" b="true">
                <a:solidFill>
                  <a:srgbClr val="000000"/>
                </a:solidFill>
                <a:latin typeface="DM Sans Bold"/>
                <a:ea typeface="DM Sans Bold"/>
                <a:cs typeface="DM Sans Bold"/>
                <a:sym typeface="DM Sans Bold"/>
              </a:rPr>
              <a:t>11. GA Results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205561" y="2491374"/>
            <a:ext cx="9554968" cy="5697150"/>
          </a:xfrm>
          <a:custGeom>
            <a:avLst/>
            <a:gdLst/>
            <a:ahLst/>
            <a:cxnLst/>
            <a:rect r="r" b="b" t="t" l="l"/>
            <a:pathLst>
              <a:path h="5697150" w="9554968">
                <a:moveTo>
                  <a:pt x="0" y="0"/>
                </a:moveTo>
                <a:lnTo>
                  <a:pt x="9554968" y="0"/>
                </a:lnTo>
                <a:lnTo>
                  <a:pt x="9554968" y="5697150"/>
                </a:lnTo>
                <a:lnTo>
                  <a:pt x="0" y="5697150"/>
                </a:lnTo>
                <a:lnTo>
                  <a:pt x="0" y="0"/>
                </a:lnTo>
                <a:close/>
              </a:path>
            </a:pathLst>
          </a:custGeom>
          <a:blipFill>
            <a:blip r:embed="rId13"/>
            <a:stretch>
              <a:fillRect l="0" t="0" r="0" b="0"/>
            </a:stretch>
          </a:blipFill>
        </p:spPr>
      </p:sp>
      <p:sp>
        <p:nvSpPr>
          <p:cNvPr name="TextBox 9" id="9"/>
          <p:cNvSpPr txBox="true"/>
          <p:nvPr/>
        </p:nvSpPr>
        <p:spPr>
          <a:xfrm rot="0">
            <a:off x="9349407" y="4196783"/>
            <a:ext cx="9622477" cy="1855334"/>
          </a:xfrm>
          <a:prstGeom prst="rect">
            <a:avLst/>
          </a:prstGeom>
        </p:spPr>
        <p:txBody>
          <a:bodyPr anchor="t" rtlCol="false" tIns="0" lIns="0" bIns="0" rIns="0">
            <a:spAutoFit/>
          </a:bodyPr>
          <a:lstStyle/>
          <a:p>
            <a:pPr algn="l">
              <a:lnSpc>
                <a:spcPts val="3249"/>
              </a:lnSpc>
            </a:pPr>
            <a:r>
              <a:rPr lang="en-US" sz="2407" spc="144">
                <a:solidFill>
                  <a:srgbClr val="000000"/>
                </a:solidFill>
                <a:latin typeface="DM Sans"/>
                <a:ea typeface="DM Sans"/>
                <a:cs typeface="DM Sans"/>
                <a:sym typeface="DM Sans"/>
              </a:rPr>
              <a:t>I</a:t>
            </a:r>
          </a:p>
          <a:p>
            <a:pPr algn="l">
              <a:lnSpc>
                <a:spcPts val="3249"/>
              </a:lnSpc>
            </a:pPr>
            <a:r>
              <a:rPr lang="en-US" sz="2407" spc="144">
                <a:solidFill>
                  <a:srgbClr val="000000"/>
                </a:solidFill>
                <a:latin typeface="DM Sans"/>
                <a:ea typeface="DM Sans"/>
                <a:cs typeface="DM Sans"/>
                <a:sym typeface="DM Sans"/>
              </a:rPr>
              <a:t>Fat 1 has the highest deposit and  fat 4</a:t>
            </a:r>
          </a:p>
          <a:p>
            <a:pPr algn="l" marL="0" indent="0" lvl="0">
              <a:lnSpc>
                <a:spcPts val="3249"/>
              </a:lnSpc>
              <a:spcBef>
                <a:spcPct val="0"/>
              </a:spcBef>
            </a:pPr>
            <a:r>
              <a:rPr lang="en-US" sz="2407" spc="144">
                <a:solidFill>
                  <a:srgbClr val="000000"/>
                </a:solidFill>
                <a:latin typeface="DM Sans"/>
                <a:ea typeface="DM Sans"/>
                <a:cs typeface="DM Sans"/>
                <a:sym typeface="DM Sans"/>
              </a:rPr>
              <a:t>is lowest deposit</a:t>
            </a:r>
          </a:p>
          <a:p>
            <a:pPr algn="l" marL="0" indent="0" lvl="0">
              <a:lnSpc>
                <a:spcPts val="5139"/>
              </a:lnSpc>
              <a:spcBef>
                <a:spcPct val="0"/>
              </a:spcBef>
            </a:pPr>
          </a:p>
        </p:txBody>
      </p:sp>
      <p:sp>
        <p:nvSpPr>
          <p:cNvPr name="TextBox 10" id="10"/>
          <p:cNvSpPr txBox="true"/>
          <p:nvPr/>
        </p:nvSpPr>
        <p:spPr>
          <a:xfrm rot="0">
            <a:off x="409422" y="1090316"/>
            <a:ext cx="8325003" cy="994881"/>
          </a:xfrm>
          <a:prstGeom prst="rect">
            <a:avLst/>
          </a:prstGeom>
        </p:spPr>
        <p:txBody>
          <a:bodyPr anchor="t" rtlCol="false" tIns="0" lIns="0" bIns="0" rIns="0">
            <a:spAutoFit/>
          </a:bodyPr>
          <a:lstStyle/>
          <a:p>
            <a:pPr algn="l">
              <a:lnSpc>
                <a:spcPts val="7417"/>
              </a:lnSpc>
            </a:pPr>
            <a:r>
              <a:rPr lang="en-US" sz="7646" b="true">
                <a:solidFill>
                  <a:srgbClr val="000000"/>
                </a:solidFill>
                <a:latin typeface="DM Sans Bold"/>
                <a:ea typeface="DM Sans Bold"/>
                <a:cs typeface="DM Sans Bold"/>
                <a:sym typeface="DM Sans Bold"/>
              </a:rPr>
              <a:t>12.Results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0" y="1696616"/>
            <a:ext cx="11578459" cy="3446884"/>
          </a:xfrm>
          <a:custGeom>
            <a:avLst/>
            <a:gdLst/>
            <a:ahLst/>
            <a:cxnLst/>
            <a:rect r="r" b="b" t="t" l="l"/>
            <a:pathLst>
              <a:path h="3446884" w="11578459">
                <a:moveTo>
                  <a:pt x="0" y="0"/>
                </a:moveTo>
                <a:lnTo>
                  <a:pt x="11578459" y="0"/>
                </a:lnTo>
                <a:lnTo>
                  <a:pt x="11578459" y="3446884"/>
                </a:lnTo>
                <a:lnTo>
                  <a:pt x="0" y="3446884"/>
                </a:lnTo>
                <a:lnTo>
                  <a:pt x="0" y="0"/>
                </a:lnTo>
                <a:close/>
              </a:path>
            </a:pathLst>
          </a:custGeom>
          <a:blipFill>
            <a:blip r:embed="rId13"/>
            <a:stretch>
              <a:fillRect l="0" t="-1226" r="0" b="-1226"/>
            </a:stretch>
          </a:blipFill>
        </p:spPr>
      </p:sp>
      <p:sp>
        <p:nvSpPr>
          <p:cNvPr name="TextBox 9" id="9"/>
          <p:cNvSpPr txBox="true"/>
          <p:nvPr/>
        </p:nvSpPr>
        <p:spPr>
          <a:xfrm rot="0">
            <a:off x="445391" y="612222"/>
            <a:ext cx="14008109" cy="994881"/>
          </a:xfrm>
          <a:prstGeom prst="rect">
            <a:avLst/>
          </a:prstGeom>
        </p:spPr>
        <p:txBody>
          <a:bodyPr anchor="t" rtlCol="false" tIns="0" lIns="0" bIns="0" rIns="0">
            <a:spAutoFit/>
          </a:bodyPr>
          <a:lstStyle/>
          <a:p>
            <a:pPr algn="l">
              <a:lnSpc>
                <a:spcPts val="7417"/>
              </a:lnSpc>
            </a:pPr>
            <a:r>
              <a:rPr lang="en-US" sz="7646" b="true">
                <a:solidFill>
                  <a:srgbClr val="000000"/>
                </a:solidFill>
                <a:latin typeface="DM Sans Bold"/>
                <a:ea typeface="DM Sans Bold"/>
                <a:cs typeface="DM Sans Bold"/>
                <a:sym typeface="DM Sans Bold"/>
              </a:rPr>
              <a:t>13.BEST ALGORTHIM</a:t>
            </a:r>
          </a:p>
        </p:txBody>
      </p:sp>
      <p:sp>
        <p:nvSpPr>
          <p:cNvPr name="TextBox 10" id="10"/>
          <p:cNvSpPr txBox="true"/>
          <p:nvPr/>
        </p:nvSpPr>
        <p:spPr>
          <a:xfrm rot="0">
            <a:off x="0" y="5191125"/>
            <a:ext cx="16718591" cy="4907143"/>
          </a:xfrm>
          <a:prstGeom prst="rect">
            <a:avLst/>
          </a:prstGeom>
        </p:spPr>
        <p:txBody>
          <a:bodyPr anchor="t" rtlCol="false" tIns="0" lIns="0" bIns="0" rIns="0">
            <a:spAutoFit/>
          </a:bodyPr>
          <a:lstStyle/>
          <a:p>
            <a:pPr algn="l">
              <a:lnSpc>
                <a:spcPts val="3249"/>
              </a:lnSpc>
            </a:pPr>
            <a:r>
              <a:rPr lang="en-US" sz="2407" spc="144">
                <a:solidFill>
                  <a:srgbClr val="000000"/>
                </a:solidFill>
                <a:latin typeface="DM Sans"/>
                <a:ea typeface="DM Sans"/>
                <a:cs typeface="DM Sans"/>
                <a:sym typeface="DM Sans"/>
              </a:rPr>
              <a:t>Algorithm | MAE vs MeanShift (%) | MAE vs GT (%)</a:t>
            </a:r>
          </a:p>
          <a:p>
            <a:pPr algn="l">
              <a:lnSpc>
                <a:spcPts val="3249"/>
              </a:lnSpc>
            </a:pPr>
            <a:r>
              <a:rPr lang="en-US" sz="2407" spc="144">
                <a:solidFill>
                  <a:srgbClr val="000000"/>
                </a:solidFill>
                <a:latin typeface="DM Sans"/>
                <a:ea typeface="DM Sans"/>
                <a:cs typeface="DM Sans"/>
                <a:sym typeface="DM Sans"/>
              </a:rPr>
              <a:t>----------|----------------------|--------------</a:t>
            </a:r>
          </a:p>
          <a:p>
            <a:pPr algn="l">
              <a:lnSpc>
                <a:spcPts val="3249"/>
              </a:lnSpc>
            </a:pPr>
            <a:r>
              <a:rPr lang="en-US" sz="2407" spc="144">
                <a:solidFill>
                  <a:srgbClr val="000000"/>
                </a:solidFill>
                <a:latin typeface="DM Sans"/>
                <a:ea typeface="DM Sans"/>
                <a:cs typeface="DM Sans"/>
                <a:sym typeface="DM Sans"/>
              </a:rPr>
              <a:t>DE        | 13.49                | 11.48        </a:t>
            </a:r>
          </a:p>
          <a:p>
            <a:pPr algn="l">
              <a:lnSpc>
                <a:spcPts val="3249"/>
              </a:lnSpc>
            </a:pPr>
            <a:r>
              <a:rPr lang="en-US" sz="2407" spc="144">
                <a:solidFill>
                  <a:srgbClr val="000000"/>
                </a:solidFill>
                <a:latin typeface="DM Sans"/>
                <a:ea typeface="DM Sans"/>
                <a:cs typeface="DM Sans"/>
                <a:sym typeface="DM Sans"/>
              </a:rPr>
              <a:t>GE        | 9.50                 | 7.01         </a:t>
            </a:r>
          </a:p>
          <a:p>
            <a:pPr algn="l">
              <a:lnSpc>
                <a:spcPts val="3249"/>
              </a:lnSpc>
            </a:pPr>
            <a:r>
              <a:rPr lang="en-US" sz="2407" spc="144">
                <a:solidFill>
                  <a:srgbClr val="000000"/>
                </a:solidFill>
                <a:latin typeface="DM Sans"/>
                <a:ea typeface="DM Sans"/>
                <a:cs typeface="DM Sans"/>
                <a:sym typeface="DM Sans"/>
              </a:rPr>
              <a:t>PSO       | 7.70                 | 4.34         </a:t>
            </a:r>
          </a:p>
          <a:p>
            <a:pPr algn="l">
              <a:lnSpc>
                <a:spcPts val="3249"/>
              </a:lnSpc>
            </a:pPr>
            <a:r>
              <a:rPr lang="en-US" sz="2407" spc="144">
                <a:solidFill>
                  <a:srgbClr val="000000"/>
                </a:solidFill>
                <a:latin typeface="DM Sans"/>
                <a:ea typeface="DM Sans"/>
                <a:cs typeface="DM Sans"/>
                <a:sym typeface="DM Sans"/>
              </a:rPr>
              <a:t>ACO       | 15.23                | 9.79         </a:t>
            </a:r>
          </a:p>
          <a:p>
            <a:pPr algn="l">
              <a:lnSpc>
                <a:spcPts val="3249"/>
              </a:lnSpc>
            </a:pPr>
            <a:r>
              <a:rPr lang="en-US" sz="2407" spc="144">
                <a:solidFill>
                  <a:srgbClr val="000000"/>
                </a:solidFill>
                <a:latin typeface="DM Sans"/>
                <a:ea typeface="DM Sans"/>
                <a:cs typeface="DM Sans"/>
                <a:sym typeface="DM Sans"/>
              </a:rPr>
              <a:t>GP        | 18.47                | 14.73        </a:t>
            </a:r>
          </a:p>
          <a:p>
            <a:pPr algn="l">
              <a:lnSpc>
                <a:spcPts val="3249"/>
              </a:lnSpc>
            </a:pPr>
          </a:p>
          <a:p>
            <a:pPr algn="l">
              <a:lnSpc>
                <a:spcPts val="3249"/>
              </a:lnSpc>
            </a:pPr>
            <a:r>
              <a:rPr lang="en-US" sz="2407" spc="144">
                <a:solidFill>
                  <a:srgbClr val="000000"/>
                </a:solidFill>
                <a:latin typeface="DM Sans"/>
                <a:ea typeface="DM Sans"/>
                <a:cs typeface="DM Sans"/>
                <a:sym typeface="DM Sans"/>
              </a:rPr>
              <a:t>Key Observations:</a:t>
            </a:r>
          </a:p>
          <a:p>
            <a:pPr algn="l">
              <a:lnSpc>
                <a:spcPts val="3249"/>
              </a:lnSpc>
            </a:pPr>
            <a:r>
              <a:rPr lang="en-US" sz="2407" spc="144">
                <a:solidFill>
                  <a:srgbClr val="000000"/>
                </a:solidFill>
                <a:latin typeface="DM Sans"/>
                <a:ea typeface="DM Sans"/>
                <a:cs typeface="DM Sans"/>
                <a:sym typeface="DM Sans"/>
              </a:rPr>
              <a:t>- PSO performed best against both benchmarks (7.70% vs MeanShift, 4.34% vs GT).</a:t>
            </a:r>
          </a:p>
          <a:p>
            <a:pPr algn="l">
              <a:lnSpc>
                <a:spcPts val="3249"/>
              </a:lnSpc>
            </a:pPr>
            <a:r>
              <a:rPr lang="en-US" sz="2407" spc="144">
                <a:solidFill>
                  <a:srgbClr val="000000"/>
                </a:solidFill>
                <a:latin typeface="DM Sans"/>
                <a:ea typeface="DM Sans"/>
                <a:cs typeface="DM Sans"/>
                <a:sym typeface="DM Sans"/>
              </a:rPr>
              <a:t>- GP had the worst performance (18.47% vs MeanShift, 14.73% vs GT).</a:t>
            </a:r>
          </a:p>
          <a:p>
            <a:pPr algn="l" marL="0" indent="0" lvl="0">
              <a:lnSpc>
                <a:spcPts val="3249"/>
              </a:lnSpc>
              <a:spcBef>
                <a:spcPct val="0"/>
              </a:spcBef>
            </a:pPr>
            <a:r>
              <a:rPr lang="en-US" sz="2407" spc="144">
                <a:solidFill>
                  <a:srgbClr val="000000"/>
                </a:solidFill>
                <a:latin typeface="DM Sans"/>
                <a:ea typeface="DM Sans"/>
                <a:cs typeface="DM Sans"/>
                <a:sym typeface="DM Sans"/>
              </a:rPr>
              <a:t>- GE ranked second against GT (7.01% MAE).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0" y="2318185"/>
            <a:ext cx="11301259" cy="5650629"/>
          </a:xfrm>
          <a:custGeom>
            <a:avLst/>
            <a:gdLst/>
            <a:ahLst/>
            <a:cxnLst/>
            <a:rect r="r" b="b" t="t" l="l"/>
            <a:pathLst>
              <a:path h="5650629" w="11301259">
                <a:moveTo>
                  <a:pt x="0" y="0"/>
                </a:moveTo>
                <a:lnTo>
                  <a:pt x="11301259" y="0"/>
                </a:lnTo>
                <a:lnTo>
                  <a:pt x="11301259" y="5650630"/>
                </a:lnTo>
                <a:lnTo>
                  <a:pt x="0" y="5650630"/>
                </a:lnTo>
                <a:lnTo>
                  <a:pt x="0" y="0"/>
                </a:lnTo>
                <a:close/>
              </a:path>
            </a:pathLst>
          </a:custGeom>
          <a:blipFill>
            <a:blip r:embed="rId13"/>
            <a:stretch>
              <a:fillRect l="0" t="0" r="0" b="0"/>
            </a:stretch>
          </a:blipFill>
        </p:spPr>
      </p:sp>
      <p:sp>
        <p:nvSpPr>
          <p:cNvPr name="TextBox 9" id="9"/>
          <p:cNvSpPr txBox="true"/>
          <p:nvPr/>
        </p:nvSpPr>
        <p:spPr>
          <a:xfrm rot="0">
            <a:off x="122811" y="-152400"/>
            <a:ext cx="17322998" cy="2087289"/>
          </a:xfrm>
          <a:prstGeom prst="rect">
            <a:avLst/>
          </a:prstGeom>
        </p:spPr>
        <p:txBody>
          <a:bodyPr anchor="t" rtlCol="false" tIns="0" lIns="0" bIns="0" rIns="0">
            <a:spAutoFit/>
          </a:bodyPr>
          <a:lstStyle/>
          <a:p>
            <a:pPr algn="ctr">
              <a:lnSpc>
                <a:spcPts val="10705"/>
              </a:lnSpc>
              <a:spcBef>
                <a:spcPct val="0"/>
              </a:spcBef>
            </a:pPr>
            <a:r>
              <a:rPr lang="en-US" b="true" sz="7646">
                <a:solidFill>
                  <a:srgbClr val="000000"/>
                </a:solidFill>
                <a:latin typeface="DM Sans Bold"/>
                <a:ea typeface="DM Sans Bold"/>
                <a:cs typeface="DM Sans Bold"/>
                <a:sym typeface="DM Sans Bold"/>
              </a:rPr>
              <a:t>Why Use MeanShift as a Benchmark?</a:t>
            </a:r>
          </a:p>
          <a:p>
            <a:pPr algn="ctr">
              <a:lnSpc>
                <a:spcPts val="2800"/>
              </a:lnSpc>
              <a:spcBef>
                <a:spcPct val="0"/>
              </a:spcBef>
            </a:pPr>
            <a:r>
              <a:rPr lang="en-US" b="true" sz="2000">
                <a:solidFill>
                  <a:srgbClr val="000000"/>
                </a:solidFill>
                <a:latin typeface="DM Sans Bold"/>
                <a:ea typeface="DM Sans Bold"/>
                <a:cs typeface="DM Sans Bold"/>
                <a:sym typeface="DM Sans Bold"/>
              </a:rPr>
              <a:t>MeanShift is a non-parametric, unsupervised clustering algorithm widely used for image segmentation.</a:t>
            </a:r>
          </a:p>
          <a:p>
            <a:pPr algn="ctr">
              <a:lnSpc>
                <a:spcPts val="2800"/>
              </a:lnSpc>
              <a:spcBef>
                <a:spcPct val="0"/>
              </a:spcBef>
            </a:pPr>
            <a:r>
              <a:rPr lang="en-US" b="true" sz="2000">
                <a:solidFill>
                  <a:srgbClr val="000000"/>
                </a:solidFill>
                <a:latin typeface="DM Sans Bold"/>
                <a:ea typeface="DM Sans Bold"/>
                <a:cs typeface="DM Sans Bold"/>
                <a:sym typeface="DM Sans Bold"/>
              </a:rPr>
              <a:t>It does not require prior assumptions about data distribution, making it a neutral benchmark for comparison.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450329" y="1965021"/>
            <a:ext cx="6443931" cy="7543936"/>
          </a:xfrm>
          <a:custGeom>
            <a:avLst/>
            <a:gdLst/>
            <a:ahLst/>
            <a:cxnLst/>
            <a:rect r="r" b="b" t="t" l="l"/>
            <a:pathLst>
              <a:path h="7543936" w="6443931">
                <a:moveTo>
                  <a:pt x="0" y="0"/>
                </a:moveTo>
                <a:lnTo>
                  <a:pt x="6443931" y="0"/>
                </a:lnTo>
                <a:lnTo>
                  <a:pt x="6443931" y="7543936"/>
                </a:lnTo>
                <a:lnTo>
                  <a:pt x="0" y="7543936"/>
                </a:lnTo>
                <a:lnTo>
                  <a:pt x="0" y="0"/>
                </a:lnTo>
                <a:close/>
              </a:path>
            </a:pathLst>
          </a:custGeom>
          <a:blipFill>
            <a:blip r:embed="rId13"/>
            <a:stretch>
              <a:fillRect l="-4525" t="-7788" r="0" b="-7788"/>
            </a:stretch>
          </a:blipFill>
        </p:spPr>
      </p:sp>
      <p:sp>
        <p:nvSpPr>
          <p:cNvPr name="TextBox 9" id="9"/>
          <p:cNvSpPr txBox="true"/>
          <p:nvPr/>
        </p:nvSpPr>
        <p:spPr>
          <a:xfrm rot="0">
            <a:off x="7074200" y="-152400"/>
            <a:ext cx="3420219" cy="1310728"/>
          </a:xfrm>
          <a:prstGeom prst="rect">
            <a:avLst/>
          </a:prstGeom>
        </p:spPr>
        <p:txBody>
          <a:bodyPr anchor="t" rtlCol="false" tIns="0" lIns="0" bIns="0" rIns="0">
            <a:spAutoFit/>
          </a:bodyPr>
          <a:lstStyle/>
          <a:p>
            <a:pPr algn="ctr">
              <a:lnSpc>
                <a:spcPts val="10705"/>
              </a:lnSpc>
              <a:spcBef>
                <a:spcPct val="0"/>
              </a:spcBef>
            </a:pPr>
            <a:r>
              <a:rPr lang="en-US" b="true" sz="7646">
                <a:solidFill>
                  <a:srgbClr val="000000"/>
                </a:solidFill>
                <a:latin typeface="DM Sans Bold"/>
                <a:ea typeface="DM Sans Bold"/>
                <a:cs typeface="DM Sans Bold"/>
                <a:sym typeface="DM Sans Bold"/>
              </a:rPr>
              <a:t>Finding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5598644" y="-152400"/>
            <a:ext cx="6371332" cy="1310728"/>
          </a:xfrm>
          <a:prstGeom prst="rect">
            <a:avLst/>
          </a:prstGeom>
        </p:spPr>
        <p:txBody>
          <a:bodyPr anchor="t" rtlCol="false" tIns="0" lIns="0" bIns="0" rIns="0">
            <a:spAutoFit/>
          </a:bodyPr>
          <a:lstStyle/>
          <a:p>
            <a:pPr algn="ctr">
              <a:lnSpc>
                <a:spcPts val="10705"/>
              </a:lnSpc>
              <a:spcBef>
                <a:spcPct val="0"/>
              </a:spcBef>
            </a:pPr>
            <a:r>
              <a:rPr lang="en-US" b="true" sz="7646">
                <a:solidFill>
                  <a:srgbClr val="000000"/>
                </a:solidFill>
                <a:latin typeface="DM Sans Bold"/>
                <a:ea typeface="DM Sans Bold"/>
                <a:cs typeface="DM Sans Bold"/>
                <a:sym typeface="DM Sans Bold"/>
              </a:rPr>
              <a:t>CONCLUSION</a:t>
            </a:r>
          </a:p>
        </p:txBody>
      </p:sp>
      <p:sp>
        <p:nvSpPr>
          <p:cNvPr name="TextBox 9" id="9"/>
          <p:cNvSpPr txBox="true"/>
          <p:nvPr/>
        </p:nvSpPr>
        <p:spPr>
          <a:xfrm rot="0">
            <a:off x="0" y="1948337"/>
            <a:ext cx="18288000" cy="28162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DM Sans Bold"/>
                <a:ea typeface="DM Sans Bold"/>
                <a:cs typeface="DM Sans Bold"/>
                <a:sym typeface="DM Sans Bold"/>
              </a:rPr>
              <a:t>This study evaluates heuristic algorithms (PSO, GE, DE, ACO, GP) for fat area estimation against MeanShift (algorithmic benchmark) and Ground Truth (GT), revealing that Particle Swarm Optimization (PSO) achieves superior accuracy, with the lowest Mean Absolute Error (MAE: 7.70% vs MeanShift, 4.34% vs GT), attributed to its global search efficacy in continuous, single-objective optimization tasks like pixel-based segmentation. Genetic Algorithm (GE) ranked second (MAE: 9.50% vs MeanShift, 7.01% vs GT), balancing exploration-exploitation, while Differential Evolution (DE) showed moderate performance (MAE: 13.49% vs MeanShift, 11.48% vs GT), better suited for multi-objective scenarios. Ant Colony Optimization (ACO) and Genetic Programming (GP) underperformed due to incompatibility with continuous image spaces and oversimplified parameter tuning, respectively. The results validate MeanShift as a stable, texture-driven benchmark for segmentation tasks and highlight PSO’s robustness in medical imaging applications. Future work should explore hybrid models or multi-objective DE configurations to further optimize accuracy-computation tradeoffs.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63290" y="1154430"/>
            <a:ext cx="8325003" cy="2413179"/>
          </a:xfrm>
          <a:prstGeom prst="rect">
            <a:avLst/>
          </a:prstGeom>
        </p:spPr>
        <p:txBody>
          <a:bodyPr anchor="t" rtlCol="false" tIns="0" lIns="0" bIns="0" rIns="0">
            <a:spAutoFit/>
          </a:bodyPr>
          <a:lstStyle/>
          <a:p>
            <a:pPr algn="l">
              <a:lnSpc>
                <a:spcPts val="9259"/>
              </a:lnSpc>
            </a:pPr>
            <a:r>
              <a:rPr lang="en-US" sz="9546" b="true">
                <a:solidFill>
                  <a:srgbClr val="000000"/>
                </a:solidFill>
                <a:latin typeface="DM Sans Bold"/>
                <a:ea typeface="DM Sans Bold"/>
                <a:cs typeface="DM Sans Bold"/>
                <a:sym typeface="DM Sans Bold"/>
              </a:rPr>
              <a:t>Image segmentation</a:t>
            </a:r>
          </a:p>
        </p:txBody>
      </p:sp>
      <p:sp>
        <p:nvSpPr>
          <p:cNvPr name="TextBox 9" id="9"/>
          <p:cNvSpPr txBox="true"/>
          <p:nvPr/>
        </p:nvSpPr>
        <p:spPr>
          <a:xfrm rot="0">
            <a:off x="63290" y="3324265"/>
            <a:ext cx="18224710" cy="8324850"/>
          </a:xfrm>
          <a:prstGeom prst="rect">
            <a:avLst/>
          </a:prstGeom>
        </p:spPr>
        <p:txBody>
          <a:bodyPr anchor="t" rtlCol="false" tIns="0" lIns="0" bIns="0" rIns="0">
            <a:spAutoFit/>
          </a:bodyPr>
          <a:lstStyle/>
          <a:p>
            <a:pPr algn="l">
              <a:lnSpc>
                <a:spcPts val="2699"/>
              </a:lnSpc>
            </a:pPr>
            <a:r>
              <a:rPr lang="en-US" sz="1999" spc="119">
                <a:solidFill>
                  <a:srgbClr val="000000"/>
                </a:solidFill>
                <a:latin typeface="DM Sans"/>
                <a:ea typeface="DM Sans"/>
                <a:cs typeface="DM Sans"/>
                <a:sym typeface="DM Sans"/>
              </a:rPr>
              <a:t>i</a:t>
            </a:r>
          </a:p>
          <a:p>
            <a:pPr algn="l">
              <a:lnSpc>
                <a:spcPts val="2699"/>
              </a:lnSpc>
            </a:pPr>
            <a:r>
              <a:rPr lang="en-US" sz="1999" spc="119">
                <a:solidFill>
                  <a:srgbClr val="000000"/>
                </a:solidFill>
                <a:latin typeface="DM Sans"/>
                <a:ea typeface="DM Sans"/>
                <a:cs typeface="DM Sans"/>
                <a:sym typeface="DM Sans"/>
              </a:rPr>
              <a:t>Image Segmentation</a:t>
            </a:r>
          </a:p>
          <a:p>
            <a:pPr algn="l">
              <a:lnSpc>
                <a:spcPts val="2699"/>
              </a:lnSpc>
            </a:pPr>
            <a:r>
              <a:rPr lang="en-US" sz="1999" spc="119">
                <a:solidFill>
                  <a:srgbClr val="000000"/>
                </a:solidFill>
                <a:latin typeface="DM Sans"/>
                <a:ea typeface="DM Sans"/>
                <a:cs typeface="DM Sans"/>
                <a:sym typeface="DM Sans"/>
              </a:rPr>
              <a:t>Definition:</a:t>
            </a:r>
          </a:p>
          <a:p>
            <a:pPr algn="l">
              <a:lnSpc>
                <a:spcPts val="2699"/>
              </a:lnSpc>
            </a:pPr>
            <a:r>
              <a:rPr lang="en-US" sz="1999" spc="119">
                <a:solidFill>
                  <a:srgbClr val="000000"/>
                </a:solidFill>
                <a:latin typeface="DM Sans"/>
                <a:ea typeface="DM Sans"/>
                <a:cs typeface="DM Sans"/>
                <a:sym typeface="DM Sans"/>
              </a:rPr>
              <a:t> Image segmentation is the process of partitioning a digital image into multiple segments (regions or objects). The goal is to simplify and/or change the representation of an image into something more meaningful and easier to analyze.</a:t>
            </a:r>
          </a:p>
          <a:p>
            <a:pPr algn="l">
              <a:lnSpc>
                <a:spcPts val="2699"/>
              </a:lnSpc>
            </a:pPr>
            <a:r>
              <a:rPr lang="en-US" sz="1999" spc="119">
                <a:solidFill>
                  <a:srgbClr val="000000"/>
                </a:solidFill>
                <a:latin typeface="DM Sans"/>
                <a:ea typeface="DM Sans"/>
                <a:cs typeface="DM Sans"/>
                <a:sym typeface="DM Sans"/>
              </a:rPr>
              <a:t>How It Works:</a:t>
            </a:r>
          </a:p>
          <a:p>
            <a:pPr algn="l" marL="431799" indent="-215899" lvl="1">
              <a:lnSpc>
                <a:spcPts val="2699"/>
              </a:lnSpc>
              <a:buFont typeface="Arial"/>
              <a:buChar char="•"/>
            </a:pPr>
            <a:r>
              <a:rPr lang="en-US" sz="1999" spc="119">
                <a:solidFill>
                  <a:srgbClr val="000000"/>
                </a:solidFill>
                <a:latin typeface="DM Sans"/>
                <a:ea typeface="DM Sans"/>
                <a:cs typeface="DM Sans"/>
                <a:sym typeface="DM Sans"/>
              </a:rPr>
              <a:t>Groups pixels in an image based on shared characteristics such as:</a:t>
            </a:r>
          </a:p>
          <a:p>
            <a:pPr algn="l" marL="863598" indent="-287866" lvl="2">
              <a:lnSpc>
                <a:spcPts val="2699"/>
              </a:lnSpc>
              <a:buFont typeface="Arial"/>
              <a:buChar char="⚬"/>
            </a:pPr>
            <a:r>
              <a:rPr lang="en-US" sz="1999" spc="119">
                <a:solidFill>
                  <a:srgbClr val="000000"/>
                </a:solidFill>
                <a:latin typeface="DM Sans"/>
                <a:ea typeface="DM Sans"/>
                <a:cs typeface="DM Sans"/>
                <a:sym typeface="DM Sans"/>
              </a:rPr>
              <a:t>Color</a:t>
            </a:r>
          </a:p>
          <a:p>
            <a:pPr algn="l" marL="863598" indent="-287866" lvl="2">
              <a:lnSpc>
                <a:spcPts val="2699"/>
              </a:lnSpc>
              <a:buFont typeface="Arial"/>
              <a:buChar char="⚬"/>
            </a:pPr>
            <a:r>
              <a:rPr lang="en-US" sz="1999" spc="119">
                <a:solidFill>
                  <a:srgbClr val="000000"/>
                </a:solidFill>
                <a:latin typeface="DM Sans"/>
                <a:ea typeface="DM Sans"/>
                <a:cs typeface="DM Sans"/>
                <a:sym typeface="DM Sans"/>
              </a:rPr>
              <a:t>Intensity</a:t>
            </a:r>
          </a:p>
          <a:p>
            <a:pPr algn="l" marL="863598" indent="-287866" lvl="2">
              <a:lnSpc>
                <a:spcPts val="2699"/>
              </a:lnSpc>
              <a:buFont typeface="Arial"/>
              <a:buChar char="⚬"/>
            </a:pPr>
            <a:r>
              <a:rPr lang="en-US" sz="1999" spc="119">
                <a:solidFill>
                  <a:srgbClr val="000000"/>
                </a:solidFill>
                <a:latin typeface="DM Sans"/>
                <a:ea typeface="DM Sans"/>
                <a:cs typeface="DM Sans"/>
                <a:sym typeface="DM Sans"/>
              </a:rPr>
              <a:t>Texture</a:t>
            </a:r>
          </a:p>
          <a:p>
            <a:pPr algn="l" marL="431799" indent="-215899" lvl="1">
              <a:lnSpc>
                <a:spcPts val="2699"/>
              </a:lnSpc>
              <a:buFont typeface="Arial"/>
              <a:buChar char="•"/>
            </a:pPr>
            <a:r>
              <a:rPr lang="en-US" sz="1999" spc="119">
                <a:solidFill>
                  <a:srgbClr val="000000"/>
                </a:solidFill>
                <a:latin typeface="DM Sans"/>
                <a:ea typeface="DM Sans"/>
                <a:cs typeface="DM Sans"/>
                <a:sym typeface="DM Sans"/>
              </a:rPr>
              <a:t>Assigns a label to each pixel, indicating which segment or object it belongs to</a:t>
            </a:r>
          </a:p>
          <a:p>
            <a:pPr algn="l">
              <a:lnSpc>
                <a:spcPts val="2699"/>
              </a:lnSpc>
            </a:pPr>
            <a:r>
              <a:rPr lang="en-US" sz="1999" spc="119">
                <a:solidFill>
                  <a:srgbClr val="000000"/>
                </a:solidFill>
                <a:latin typeface="DM Sans"/>
                <a:ea typeface="DM Sans"/>
                <a:cs typeface="DM Sans"/>
                <a:sym typeface="DM Sans"/>
              </a:rPr>
              <a:t>Key Applications:</a:t>
            </a:r>
          </a:p>
          <a:p>
            <a:pPr algn="l" marL="431799" indent="-215899" lvl="1">
              <a:lnSpc>
                <a:spcPts val="2699"/>
              </a:lnSpc>
              <a:buFont typeface="Arial"/>
              <a:buChar char="•"/>
            </a:pPr>
            <a:r>
              <a:rPr lang="en-US" sz="1999" spc="119">
                <a:solidFill>
                  <a:srgbClr val="000000"/>
                </a:solidFill>
                <a:latin typeface="DM Sans"/>
                <a:ea typeface="DM Sans"/>
                <a:cs typeface="DM Sans"/>
                <a:sym typeface="DM Sans"/>
              </a:rPr>
              <a:t>Medical Imaging:</a:t>
            </a:r>
          </a:p>
          <a:p>
            <a:pPr algn="l" marL="863598" indent="-287866" lvl="2">
              <a:lnSpc>
                <a:spcPts val="2699"/>
              </a:lnSpc>
              <a:buFont typeface="Arial"/>
              <a:buChar char="⚬"/>
            </a:pPr>
            <a:r>
              <a:rPr lang="en-US" sz="1999" spc="119">
                <a:solidFill>
                  <a:srgbClr val="000000"/>
                </a:solidFill>
                <a:latin typeface="DM Sans"/>
                <a:ea typeface="DM Sans"/>
                <a:cs typeface="DM Sans"/>
                <a:sym typeface="DM Sans"/>
              </a:rPr>
              <a:t>Example: Separating tumors from healthy tissue in X-ray or MRI scans.</a:t>
            </a:r>
          </a:p>
          <a:p>
            <a:pPr algn="l" marL="431799" indent="-215899" lvl="1">
              <a:lnSpc>
                <a:spcPts val="2699"/>
              </a:lnSpc>
              <a:buFont typeface="Arial"/>
              <a:buChar char="•"/>
            </a:pPr>
            <a:r>
              <a:rPr lang="en-US" sz="1999" spc="119">
                <a:solidFill>
                  <a:srgbClr val="000000"/>
                </a:solidFill>
                <a:latin typeface="DM Sans"/>
                <a:ea typeface="DM Sans"/>
                <a:cs typeface="DM Sans"/>
                <a:sym typeface="DM Sans"/>
              </a:rPr>
              <a:t>It can also used biomedical image   Recognition In a medical image:</a:t>
            </a:r>
          </a:p>
          <a:p>
            <a:pPr algn="l" marL="863598" indent="-287866" lvl="2">
              <a:lnSpc>
                <a:spcPts val="2699"/>
              </a:lnSpc>
              <a:buFont typeface="Arial"/>
              <a:buChar char="⚬"/>
            </a:pPr>
            <a:r>
              <a:rPr lang="en-US" sz="1999" spc="119">
                <a:solidFill>
                  <a:srgbClr val="000000"/>
                </a:solidFill>
                <a:latin typeface="DM Sans"/>
                <a:ea typeface="DM Sans"/>
                <a:cs typeface="DM Sans"/>
                <a:sym typeface="DM Sans"/>
              </a:rPr>
              <a:t>Segmentation isolates a suspicious region (like a tumor).</a:t>
            </a:r>
          </a:p>
          <a:p>
            <a:pPr algn="l" marL="863598" indent="-287866" lvl="2">
              <a:lnSpc>
                <a:spcPts val="2699"/>
              </a:lnSpc>
              <a:buFont typeface="Arial"/>
              <a:buChar char="⚬"/>
            </a:pPr>
            <a:r>
              <a:rPr lang="en-US" sz="1999" spc="119">
                <a:solidFill>
                  <a:srgbClr val="000000"/>
                </a:solidFill>
                <a:latin typeface="DM Sans"/>
                <a:ea typeface="DM Sans"/>
                <a:cs typeface="DM Sans"/>
                <a:sym typeface="DM Sans"/>
              </a:rPr>
              <a:t>Recognition classifies it as benign or malignant.</a:t>
            </a:r>
          </a:p>
          <a:p>
            <a:pPr algn="l">
              <a:lnSpc>
                <a:spcPts val="2699"/>
              </a:lnSpc>
            </a:pPr>
            <a:r>
              <a:rPr lang="en-US" sz="1999" spc="119">
                <a:solidFill>
                  <a:srgbClr val="000000"/>
                </a:solidFill>
                <a:latin typeface="DM Sans"/>
                <a:ea typeface="DM Sans"/>
                <a:cs typeface="DM Sans"/>
                <a:sym typeface="DM Sans"/>
              </a:rPr>
              <a:t>So, recognition often follows segmentation. Segmentation prepares the image so that recognition can happen more accurately.</a:t>
            </a:r>
          </a:p>
          <a:p>
            <a:pPr algn="l">
              <a:lnSpc>
                <a:spcPts val="2699"/>
              </a:lnSpc>
            </a:pPr>
            <a:r>
              <a:rPr lang="en-US" sz="1999" spc="119">
                <a:solidFill>
                  <a:srgbClr val="000000"/>
                </a:solidFill>
                <a:latin typeface="DM Sans"/>
                <a:ea typeface="DM Sans"/>
                <a:cs typeface="DM Sans"/>
                <a:sym typeface="DM Sans"/>
              </a:rPr>
              <a:t> </a:t>
            </a:r>
          </a:p>
          <a:p>
            <a:pPr algn="l">
              <a:lnSpc>
                <a:spcPts val="2699"/>
              </a:lnSpc>
            </a:pPr>
          </a:p>
          <a:p>
            <a:pPr algn="l">
              <a:lnSpc>
                <a:spcPts val="2699"/>
              </a:lnSpc>
            </a:pPr>
          </a:p>
          <a:p>
            <a:pPr algn="l">
              <a:lnSpc>
                <a:spcPts val="2699"/>
              </a:lnSpc>
            </a:pPr>
          </a:p>
          <a:p>
            <a:pPr algn="l">
              <a:lnSpc>
                <a:spcPts val="2699"/>
              </a:lnSpc>
            </a:pPr>
            <a:r>
              <a:rPr lang="en-US" sz="1999" spc="119">
                <a:solidFill>
                  <a:srgbClr val="000000"/>
                </a:solidFill>
                <a:latin typeface="DM Sans"/>
                <a:ea typeface="DM Sans"/>
                <a:cs typeface="DM Sans"/>
                <a:sym typeface="DM Sans"/>
              </a:rPr>
              <a:t>I</a:t>
            </a:r>
          </a:p>
          <a:p>
            <a:pPr algn="l">
              <a:lnSpc>
                <a:spcPts val="2699"/>
              </a:lnSpc>
            </a:pPr>
          </a:p>
          <a:p>
            <a:pPr algn="l" marL="0" indent="0" lvl="0">
              <a:lnSpc>
                <a:spcPts val="2699"/>
              </a:lnSpc>
              <a:spcBef>
                <a:spcPct val="0"/>
              </a:spcBef>
            </a:pPr>
          </a:p>
        </p:txBody>
      </p:sp>
      <p:sp>
        <p:nvSpPr>
          <p:cNvPr name="Freeform 10" id="10"/>
          <p:cNvSpPr/>
          <p:nvPr/>
        </p:nvSpPr>
        <p:spPr>
          <a:xfrm flipH="false" flipV="false" rot="0">
            <a:off x="10221265" y="461666"/>
            <a:ext cx="5998009" cy="3371144"/>
          </a:xfrm>
          <a:custGeom>
            <a:avLst/>
            <a:gdLst/>
            <a:ahLst/>
            <a:cxnLst/>
            <a:rect r="r" b="b" t="t" l="l"/>
            <a:pathLst>
              <a:path h="3371144" w="5998009">
                <a:moveTo>
                  <a:pt x="0" y="0"/>
                </a:moveTo>
                <a:lnTo>
                  <a:pt x="5998009" y="0"/>
                </a:lnTo>
                <a:lnTo>
                  <a:pt x="5998009" y="3371144"/>
                </a:lnTo>
                <a:lnTo>
                  <a:pt x="0" y="3371144"/>
                </a:lnTo>
                <a:lnTo>
                  <a:pt x="0" y="0"/>
                </a:lnTo>
                <a:close/>
              </a:path>
            </a:pathLst>
          </a:custGeom>
          <a:blipFill>
            <a:blip r:embed="rId13"/>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63290" y="1154430"/>
            <a:ext cx="8325003" cy="2413179"/>
          </a:xfrm>
          <a:prstGeom prst="rect">
            <a:avLst/>
          </a:prstGeom>
        </p:spPr>
        <p:txBody>
          <a:bodyPr anchor="t" rtlCol="false" tIns="0" lIns="0" bIns="0" rIns="0">
            <a:spAutoFit/>
          </a:bodyPr>
          <a:lstStyle/>
          <a:p>
            <a:pPr algn="l">
              <a:lnSpc>
                <a:spcPts val="9259"/>
              </a:lnSpc>
            </a:pPr>
            <a:r>
              <a:rPr lang="en-US" sz="9546" b="true">
                <a:solidFill>
                  <a:srgbClr val="000000"/>
                </a:solidFill>
                <a:latin typeface="DM Sans Bold"/>
                <a:ea typeface="DM Sans Bold"/>
                <a:cs typeface="DM Sans Bold"/>
                <a:sym typeface="DM Sans Bold"/>
              </a:rPr>
              <a:t>3.Objective Function</a:t>
            </a:r>
          </a:p>
        </p:txBody>
      </p:sp>
      <p:sp>
        <p:nvSpPr>
          <p:cNvPr name="TextBox 9" id="9"/>
          <p:cNvSpPr txBox="true"/>
          <p:nvPr/>
        </p:nvSpPr>
        <p:spPr>
          <a:xfrm rot="0">
            <a:off x="194544" y="3381061"/>
            <a:ext cx="17949599" cy="4991100"/>
          </a:xfrm>
          <a:prstGeom prst="rect">
            <a:avLst/>
          </a:prstGeom>
        </p:spPr>
        <p:txBody>
          <a:bodyPr anchor="t" rtlCol="false" tIns="0" lIns="0" bIns="0" rIns="0">
            <a:spAutoFit/>
          </a:bodyPr>
          <a:lstStyle/>
          <a:p>
            <a:pPr algn="l">
              <a:lnSpc>
                <a:spcPts val="2699"/>
              </a:lnSpc>
            </a:pPr>
            <a:r>
              <a:rPr lang="en-US" sz="1999" spc="119">
                <a:solidFill>
                  <a:srgbClr val="000000"/>
                </a:solidFill>
                <a:latin typeface="DM Sans"/>
                <a:ea typeface="DM Sans"/>
                <a:cs typeface="DM Sans"/>
                <a:sym typeface="DM Sans"/>
              </a:rPr>
              <a:t> </a:t>
            </a:r>
          </a:p>
          <a:p>
            <a:pPr algn="l">
              <a:lnSpc>
                <a:spcPts val="2699"/>
              </a:lnSpc>
            </a:pPr>
            <a:r>
              <a:rPr lang="en-US" sz="1999" spc="119">
                <a:solidFill>
                  <a:srgbClr val="000000"/>
                </a:solidFill>
                <a:latin typeface="DM Sans"/>
                <a:ea typeface="DM Sans"/>
                <a:cs typeface="DM Sans"/>
                <a:sym typeface="DM Sans"/>
              </a:rPr>
              <a:t>Objective Function: Sum of Squared Errors (SSE)</a:t>
            </a:r>
          </a:p>
          <a:p>
            <a:pPr algn="l">
              <a:lnSpc>
                <a:spcPts val="2699"/>
              </a:lnSpc>
            </a:pPr>
            <a:r>
              <a:rPr lang="en-US" sz="1999" spc="119">
                <a:solidFill>
                  <a:srgbClr val="000000"/>
                </a:solidFill>
                <a:latin typeface="DM Sans"/>
                <a:ea typeface="DM Sans"/>
                <a:cs typeface="DM Sans"/>
                <a:sym typeface="DM Sans"/>
              </a:rPr>
              <a:t>1.Partition the image into clusters (segments) where pixels in the same cluster are as similar as possible (e.g., in intensity, texture, or color).</a:t>
            </a:r>
          </a:p>
          <a:p>
            <a:pPr algn="l">
              <a:lnSpc>
                <a:spcPts val="2699"/>
              </a:lnSpc>
            </a:pPr>
            <a:r>
              <a:rPr lang="en-US" sz="1999" spc="119">
                <a:solidFill>
                  <a:srgbClr val="000000"/>
                </a:solidFill>
                <a:latin typeface="DM Sans"/>
                <a:ea typeface="DM Sans"/>
                <a:cs typeface="DM Sans"/>
                <a:sym typeface="DM Sans"/>
              </a:rPr>
              <a:t>2.For each candidate solution (particle), the fitness is calculated based on the distance of pixels to cluster centroids. </a:t>
            </a:r>
          </a:p>
          <a:p>
            <a:pPr algn="l">
              <a:lnSpc>
                <a:spcPts val="2699"/>
              </a:lnSpc>
            </a:pPr>
            <a:r>
              <a:rPr lang="en-US" sz="1999" spc="119">
                <a:solidFill>
                  <a:srgbClr val="000000"/>
                </a:solidFill>
                <a:latin typeface="DM Sans"/>
                <a:ea typeface="DM Sans"/>
                <a:cs typeface="DM Sans"/>
                <a:sym typeface="DM Sans"/>
              </a:rPr>
              <a:t>3 The objective is to minimize the sum of squared distances between pixels and their assigned cluster centroid:</a:t>
            </a:r>
          </a:p>
          <a:p>
            <a:pPr algn="l">
              <a:lnSpc>
                <a:spcPts val="2699"/>
              </a:lnSpc>
            </a:pPr>
          </a:p>
          <a:p>
            <a:pPr algn="l">
              <a:lnSpc>
                <a:spcPts val="2699"/>
              </a:lnSpc>
            </a:pPr>
            <a:r>
              <a:rPr lang="en-US" sz="1999" spc="119">
                <a:solidFill>
                  <a:srgbClr val="000000"/>
                </a:solidFill>
                <a:latin typeface="DM Sans"/>
                <a:ea typeface="DM Sans"/>
                <a:cs typeface="DM Sans"/>
                <a:sym typeface="DM Sans"/>
              </a:rPr>
              <a:t>Why PSO is Better:</a:t>
            </a:r>
          </a:p>
          <a:p>
            <a:pPr algn="l" marL="431799" indent="-215899" lvl="1">
              <a:lnSpc>
                <a:spcPts val="2699"/>
              </a:lnSpc>
              <a:buFont typeface="Arial"/>
              <a:buChar char="•"/>
            </a:pPr>
            <a:r>
              <a:rPr lang="en-US" sz="1999" spc="119">
                <a:solidFill>
                  <a:srgbClr val="000000"/>
                </a:solidFill>
                <a:latin typeface="DM Sans"/>
                <a:ea typeface="DM Sans"/>
                <a:cs typeface="DM Sans"/>
                <a:sym typeface="DM Sans"/>
              </a:rPr>
              <a:t>Avoids Initial Centroid Issues: Unlike K-Means, which is sensitive to initial centroid placement, PSO uses a population-based approach to explore the solution space globally, reducing the risk of local optima.</a:t>
            </a:r>
          </a:p>
          <a:p>
            <a:pPr algn="l">
              <a:lnSpc>
                <a:spcPts val="2699"/>
              </a:lnSpc>
            </a:pPr>
          </a:p>
          <a:p>
            <a:pPr algn="l">
              <a:lnSpc>
                <a:spcPts val="2699"/>
              </a:lnSpc>
            </a:pPr>
          </a:p>
          <a:p>
            <a:pPr algn="l">
              <a:lnSpc>
                <a:spcPts val="2699"/>
              </a:lnSpc>
            </a:pPr>
          </a:p>
          <a:p>
            <a:pPr algn="l">
              <a:lnSpc>
                <a:spcPts val="2699"/>
              </a:lnSpc>
            </a:pPr>
            <a:r>
              <a:rPr lang="en-US" sz="1999" spc="119">
                <a:solidFill>
                  <a:srgbClr val="000000"/>
                </a:solidFill>
                <a:latin typeface="DM Sans"/>
                <a:ea typeface="DM Sans"/>
                <a:cs typeface="DM Sans"/>
                <a:sym typeface="DM Sans"/>
              </a:rPr>
              <a:t>.</a:t>
            </a:r>
          </a:p>
          <a:p>
            <a:pPr algn="l" marL="0" indent="0" lvl="0">
              <a:lnSpc>
                <a:spcPts val="2699"/>
              </a:lnSpc>
              <a:spcBef>
                <a:spcPct val="0"/>
              </a:spcBef>
            </a:pPr>
          </a:p>
        </p:txBody>
      </p:sp>
      <p:sp>
        <p:nvSpPr>
          <p:cNvPr name="Freeform 10" id="10"/>
          <p:cNvSpPr/>
          <p:nvPr/>
        </p:nvSpPr>
        <p:spPr>
          <a:xfrm flipH="false" flipV="false" rot="0">
            <a:off x="9169343" y="944880"/>
            <a:ext cx="5741953" cy="2296781"/>
          </a:xfrm>
          <a:custGeom>
            <a:avLst/>
            <a:gdLst/>
            <a:ahLst/>
            <a:cxnLst/>
            <a:rect r="r" b="b" t="t" l="l"/>
            <a:pathLst>
              <a:path h="2296781" w="5741953">
                <a:moveTo>
                  <a:pt x="0" y="0"/>
                </a:moveTo>
                <a:lnTo>
                  <a:pt x="5741953" y="0"/>
                </a:lnTo>
                <a:lnTo>
                  <a:pt x="5741953" y="2296781"/>
                </a:lnTo>
                <a:lnTo>
                  <a:pt x="0" y="2296781"/>
                </a:lnTo>
                <a:lnTo>
                  <a:pt x="0" y="0"/>
                </a:lnTo>
                <a:close/>
              </a:path>
            </a:pathLst>
          </a:custGeom>
          <a:blipFill>
            <a:blip r:embed="rId1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0" y="2836916"/>
            <a:ext cx="18766477" cy="7827509"/>
          </a:xfrm>
          <a:prstGeom prst="rect">
            <a:avLst/>
          </a:prstGeom>
        </p:spPr>
        <p:txBody>
          <a:bodyPr anchor="t" rtlCol="false" tIns="0" lIns="0" bIns="0" rIns="0">
            <a:spAutoFit/>
          </a:bodyPr>
          <a:lstStyle/>
          <a:p>
            <a:pPr algn="l">
              <a:lnSpc>
                <a:spcPts val="3249"/>
              </a:lnSpc>
            </a:pPr>
            <a:r>
              <a:rPr lang="en-US" sz="2407" spc="144">
                <a:solidFill>
                  <a:srgbClr val="000000"/>
                </a:solidFill>
                <a:latin typeface="DM Sans"/>
                <a:ea typeface="DM Sans"/>
                <a:cs typeface="DM Sans"/>
                <a:sym typeface="DM Sans"/>
              </a:rPr>
              <a:t>I plan to employ three evolutionary algorithm-based approaches for image segmentation to conduct a comparative Analysis. These approaches are:</a:t>
            </a:r>
          </a:p>
          <a:p>
            <a:pPr algn="l" marL="519710" indent="-259855" lvl="1">
              <a:lnSpc>
                <a:spcPts val="3249"/>
              </a:lnSpc>
              <a:buAutoNum type="arabicPeriod" startAt="1"/>
            </a:pPr>
            <a:r>
              <a:rPr lang="en-US" sz="2407" spc="144">
                <a:solidFill>
                  <a:srgbClr val="000000"/>
                </a:solidFill>
                <a:latin typeface="DM Sans"/>
                <a:ea typeface="DM Sans"/>
                <a:cs typeface="DM Sans"/>
                <a:sym typeface="DM Sans"/>
              </a:rPr>
              <a:t>Genetic Algorithm (GA)</a:t>
            </a:r>
          </a:p>
          <a:p>
            <a:pPr algn="l" marL="519710" indent="-259855" lvl="1">
              <a:lnSpc>
                <a:spcPts val="3249"/>
              </a:lnSpc>
              <a:buAutoNum type="arabicPeriod" startAt="1"/>
            </a:pPr>
            <a:r>
              <a:rPr lang="en-US" sz="2407" spc="144">
                <a:solidFill>
                  <a:srgbClr val="000000"/>
                </a:solidFill>
                <a:latin typeface="DM Sans"/>
                <a:ea typeface="DM Sans"/>
                <a:cs typeface="DM Sans"/>
                <a:sym typeface="DM Sans"/>
              </a:rPr>
              <a:t>Differential Evolution (DE)</a:t>
            </a:r>
          </a:p>
          <a:p>
            <a:pPr algn="l" marL="519710" indent="-259855" lvl="1">
              <a:lnSpc>
                <a:spcPts val="3249"/>
              </a:lnSpc>
              <a:buAutoNum type="arabicPeriod" startAt="1"/>
            </a:pPr>
            <a:r>
              <a:rPr lang="en-US" sz="2407" spc="144">
                <a:solidFill>
                  <a:srgbClr val="000000"/>
                </a:solidFill>
                <a:latin typeface="DM Sans"/>
                <a:ea typeface="DM Sans"/>
                <a:cs typeface="DM Sans"/>
                <a:sym typeface="DM Sans"/>
              </a:rPr>
              <a:t>Particle Swarm Optimization (PSO)</a:t>
            </a:r>
          </a:p>
          <a:p>
            <a:pPr algn="l" marL="519710" indent="-259855" lvl="1">
              <a:lnSpc>
                <a:spcPts val="3249"/>
              </a:lnSpc>
              <a:buAutoNum type="arabicPeriod" startAt="1"/>
            </a:pPr>
            <a:r>
              <a:rPr lang="en-US" sz="2407" spc="144">
                <a:solidFill>
                  <a:srgbClr val="000000"/>
                </a:solidFill>
                <a:latin typeface="DM Sans"/>
                <a:ea typeface="DM Sans"/>
                <a:cs typeface="DM Sans"/>
                <a:sym typeface="DM Sans"/>
              </a:rPr>
              <a:t>Ant Colony Optimization</a:t>
            </a:r>
          </a:p>
          <a:p>
            <a:pPr algn="l" marL="519710" indent="-259855" lvl="1">
              <a:lnSpc>
                <a:spcPts val="3249"/>
              </a:lnSpc>
              <a:buAutoNum type="arabicPeriod" startAt="1"/>
            </a:pPr>
            <a:r>
              <a:rPr lang="en-US" sz="2407" spc="144">
                <a:solidFill>
                  <a:srgbClr val="000000"/>
                </a:solidFill>
                <a:latin typeface="DM Sans"/>
                <a:ea typeface="DM Sans"/>
                <a:cs typeface="DM Sans"/>
                <a:sym typeface="DM Sans"/>
              </a:rPr>
              <a:t>Genetic Programming</a:t>
            </a:r>
          </a:p>
          <a:p>
            <a:pPr algn="l">
              <a:lnSpc>
                <a:spcPts val="3249"/>
              </a:lnSpc>
            </a:pPr>
            <a:r>
              <a:rPr lang="en-US" sz="2407" spc="144">
                <a:solidFill>
                  <a:srgbClr val="000000"/>
                </a:solidFill>
                <a:latin typeface="DM Sans"/>
                <a:ea typeface="DM Sans"/>
                <a:cs typeface="DM Sans"/>
                <a:sym typeface="DM Sans"/>
              </a:rPr>
              <a:t>Each algorithm will be evaluated based on the benchmarking algorithm mean shift and ground truth. The goal is to assess their performance and effectiveness in image segmentation tasks through a structured and fair comparison.</a:t>
            </a:r>
          </a:p>
          <a:p>
            <a:pPr algn="l">
              <a:lnSpc>
                <a:spcPts val="3249"/>
              </a:lnSpc>
            </a:pPr>
            <a:r>
              <a:rPr lang="en-US" sz="2407" spc="144">
                <a:solidFill>
                  <a:srgbClr val="000000"/>
                </a:solidFill>
                <a:latin typeface="DM Sans"/>
                <a:ea typeface="DM Sans"/>
                <a:cs typeface="DM Sans"/>
                <a:sym typeface="DM Sans"/>
              </a:rPr>
              <a:t>The idea is from this paper: Fatty Liver Level Recognition Using Particle Swarm Optimization (PSO) Image Segmentation and Analysis.</a:t>
            </a:r>
          </a:p>
          <a:p>
            <a:pPr algn="l" marL="519710" indent="-259855" lvl="1">
              <a:lnSpc>
                <a:spcPts val="3249"/>
              </a:lnSpc>
              <a:buFont typeface="Arial"/>
              <a:buChar char="•"/>
            </a:pPr>
            <a:r>
              <a:rPr lang="en-US" sz="2407" spc="144">
                <a:solidFill>
                  <a:srgbClr val="000000"/>
                </a:solidFill>
                <a:latin typeface="DM Sans"/>
                <a:ea typeface="DM Sans"/>
                <a:cs typeface="DM Sans"/>
                <a:sym typeface="DM Sans"/>
              </a:rPr>
              <a:t>Link to the paper:</a:t>
            </a:r>
          </a:p>
          <a:p>
            <a:pPr algn="l" marL="519710" indent="-259855" lvl="1">
              <a:lnSpc>
                <a:spcPts val="3249"/>
              </a:lnSpc>
              <a:buFont typeface="Arial"/>
              <a:buChar char="•"/>
            </a:pPr>
            <a:r>
              <a:rPr lang="en-US" sz="2407" spc="144" u="sng">
                <a:solidFill>
                  <a:srgbClr val="000000"/>
                </a:solidFill>
                <a:latin typeface="DM Sans"/>
                <a:ea typeface="DM Sans"/>
                <a:cs typeface="DM Sans"/>
                <a:sym typeface="DM Sans"/>
                <a:hlinkClick r:id="rId13" tooltip="https://ieeexplore.ieee.org/document/9960108"/>
              </a:rPr>
              <a:t>https://ieeexplore.ieee.org/document/9960108</a:t>
            </a:r>
          </a:p>
          <a:p>
            <a:pPr algn="l" marL="519710" indent="-259855" lvl="1">
              <a:lnSpc>
                <a:spcPts val="3249"/>
              </a:lnSpc>
              <a:buFont typeface="Arial"/>
              <a:buChar char="•"/>
            </a:pPr>
            <a:r>
              <a:rPr lang="en-US" sz="2407" spc="144">
                <a:solidFill>
                  <a:srgbClr val="000000"/>
                </a:solidFill>
                <a:latin typeface="DM Sans"/>
                <a:ea typeface="DM Sans"/>
                <a:cs typeface="DM Sans"/>
                <a:sym typeface="DM Sans"/>
              </a:rPr>
              <a:t>DOI: </a:t>
            </a:r>
            <a:r>
              <a:rPr lang="en-US" sz="2407" spc="144" u="sng">
                <a:solidFill>
                  <a:srgbClr val="000000"/>
                </a:solidFill>
                <a:latin typeface="DM Sans"/>
                <a:ea typeface="DM Sans"/>
                <a:cs typeface="DM Sans"/>
                <a:sym typeface="DM Sans"/>
                <a:hlinkClick r:id="rId14" tooltip="https://doi.org/10.1109/ICCKE57176.2022.9960108"/>
              </a:rPr>
              <a:t>10.1109/ICCKE57176.2022.9960108</a:t>
            </a:r>
          </a:p>
          <a:p>
            <a:pPr algn="l">
              <a:lnSpc>
                <a:spcPts val="3249"/>
              </a:lnSpc>
            </a:pPr>
          </a:p>
          <a:p>
            <a:pPr algn="l" marL="0" indent="0" lvl="0">
              <a:lnSpc>
                <a:spcPts val="3249"/>
              </a:lnSpc>
              <a:spcBef>
                <a:spcPct val="0"/>
              </a:spcBef>
            </a:pPr>
          </a:p>
          <a:p>
            <a:pPr algn="l" marL="0" indent="0" lvl="0">
              <a:lnSpc>
                <a:spcPts val="5139"/>
              </a:lnSpc>
              <a:spcBef>
                <a:spcPct val="0"/>
              </a:spcBef>
            </a:pPr>
          </a:p>
          <a:p>
            <a:pPr algn="l" marL="0" indent="0" lvl="0">
              <a:lnSpc>
                <a:spcPts val="5139"/>
              </a:lnSpc>
              <a:spcBef>
                <a:spcPct val="0"/>
              </a:spcBef>
            </a:pPr>
          </a:p>
        </p:txBody>
      </p:sp>
      <p:sp>
        <p:nvSpPr>
          <p:cNvPr name="TextBox 9" id="9"/>
          <p:cNvSpPr txBox="true"/>
          <p:nvPr/>
        </p:nvSpPr>
        <p:spPr>
          <a:xfrm rot="0">
            <a:off x="409422" y="623591"/>
            <a:ext cx="8325003" cy="1928331"/>
          </a:xfrm>
          <a:prstGeom prst="rect">
            <a:avLst/>
          </a:prstGeom>
        </p:spPr>
        <p:txBody>
          <a:bodyPr anchor="t" rtlCol="false" tIns="0" lIns="0" bIns="0" rIns="0">
            <a:spAutoFit/>
          </a:bodyPr>
          <a:lstStyle/>
          <a:p>
            <a:pPr algn="l">
              <a:lnSpc>
                <a:spcPts val="7417"/>
              </a:lnSpc>
            </a:pPr>
            <a:r>
              <a:rPr lang="en-US" sz="7646" b="true">
                <a:solidFill>
                  <a:srgbClr val="000000"/>
                </a:solidFill>
                <a:latin typeface="DM Sans Bold"/>
                <a:ea typeface="DM Sans Bold"/>
                <a:cs typeface="DM Sans Bold"/>
                <a:sym typeface="DM Sans Bold"/>
              </a:rPr>
              <a:t>4.Campartive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450329" y="1995962"/>
            <a:ext cx="3832601" cy="8291038"/>
          </a:xfrm>
          <a:custGeom>
            <a:avLst/>
            <a:gdLst/>
            <a:ahLst/>
            <a:cxnLst/>
            <a:rect r="r" b="b" t="t" l="l"/>
            <a:pathLst>
              <a:path h="8291038" w="3832601">
                <a:moveTo>
                  <a:pt x="0" y="0"/>
                </a:moveTo>
                <a:lnTo>
                  <a:pt x="3832601" y="0"/>
                </a:lnTo>
                <a:lnTo>
                  <a:pt x="3832601" y="8291038"/>
                </a:lnTo>
                <a:lnTo>
                  <a:pt x="0" y="8291038"/>
                </a:lnTo>
                <a:lnTo>
                  <a:pt x="0" y="0"/>
                </a:lnTo>
                <a:close/>
              </a:path>
            </a:pathLst>
          </a:custGeom>
          <a:blipFill>
            <a:blip r:embed="rId13"/>
            <a:stretch>
              <a:fillRect l="-12560" t="0" r="-3175" b="0"/>
            </a:stretch>
          </a:blipFill>
        </p:spPr>
      </p:sp>
      <p:sp>
        <p:nvSpPr>
          <p:cNvPr name="TextBox 9" id="9"/>
          <p:cNvSpPr txBox="true"/>
          <p:nvPr/>
        </p:nvSpPr>
        <p:spPr>
          <a:xfrm rot="0">
            <a:off x="409422" y="1090316"/>
            <a:ext cx="14367799" cy="994881"/>
          </a:xfrm>
          <a:prstGeom prst="rect">
            <a:avLst/>
          </a:prstGeom>
        </p:spPr>
        <p:txBody>
          <a:bodyPr anchor="t" rtlCol="false" tIns="0" lIns="0" bIns="0" rIns="0">
            <a:spAutoFit/>
          </a:bodyPr>
          <a:lstStyle/>
          <a:p>
            <a:pPr algn="l">
              <a:lnSpc>
                <a:spcPts val="7417"/>
              </a:lnSpc>
            </a:pPr>
            <a:r>
              <a:rPr lang="en-US" sz="7646" b="true">
                <a:solidFill>
                  <a:srgbClr val="000000"/>
                </a:solidFill>
                <a:latin typeface="DM Sans Bold"/>
                <a:ea typeface="DM Sans Bold"/>
                <a:cs typeface="DM Sans Bold"/>
                <a:sym typeface="DM Sans Bold"/>
              </a:rPr>
              <a:t>4.Genetic Programming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09422" y="2253137"/>
            <a:ext cx="11301259" cy="4647643"/>
          </a:xfrm>
          <a:custGeom>
            <a:avLst/>
            <a:gdLst/>
            <a:ahLst/>
            <a:cxnLst/>
            <a:rect r="r" b="b" t="t" l="l"/>
            <a:pathLst>
              <a:path h="4647643" w="11301259">
                <a:moveTo>
                  <a:pt x="0" y="0"/>
                </a:moveTo>
                <a:lnTo>
                  <a:pt x="11301259" y="0"/>
                </a:lnTo>
                <a:lnTo>
                  <a:pt x="11301259" y="4647643"/>
                </a:lnTo>
                <a:lnTo>
                  <a:pt x="0" y="4647643"/>
                </a:lnTo>
                <a:lnTo>
                  <a:pt x="0" y="0"/>
                </a:lnTo>
                <a:close/>
              </a:path>
            </a:pathLst>
          </a:custGeom>
          <a:blipFill>
            <a:blip r:embed="rId13"/>
            <a:stretch>
              <a:fillRect l="0" t="0" r="0" b="0"/>
            </a:stretch>
          </a:blipFill>
        </p:spPr>
      </p:sp>
      <p:sp>
        <p:nvSpPr>
          <p:cNvPr name="TextBox 9" id="9"/>
          <p:cNvSpPr txBox="true"/>
          <p:nvPr/>
        </p:nvSpPr>
        <p:spPr>
          <a:xfrm rot="0">
            <a:off x="409422" y="1339154"/>
            <a:ext cx="14367799" cy="392430"/>
          </a:xfrm>
          <a:prstGeom prst="rect">
            <a:avLst/>
          </a:prstGeom>
        </p:spPr>
        <p:txBody>
          <a:bodyPr anchor="t" rtlCol="false" tIns="0" lIns="0" bIns="0" rIns="0">
            <a:spAutoFit/>
          </a:bodyPr>
          <a:lstStyle/>
          <a:p>
            <a:pPr algn="l">
              <a:lnSpc>
                <a:spcPts val="2910"/>
              </a:lnSpc>
            </a:pPr>
            <a:r>
              <a:rPr lang="en-US" sz="3000" b="true">
                <a:solidFill>
                  <a:srgbClr val="000000"/>
                </a:solidFill>
                <a:latin typeface="DM Sans Bold"/>
                <a:ea typeface="DM Sans Bold"/>
                <a:cs typeface="DM Sans Bold"/>
                <a:sym typeface="DM Sans Bold"/>
              </a:rPr>
              <a:t>4.Genetic Programming Results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395837" y="1965021"/>
            <a:ext cx="3496327" cy="8321979"/>
          </a:xfrm>
          <a:custGeom>
            <a:avLst/>
            <a:gdLst/>
            <a:ahLst/>
            <a:cxnLst/>
            <a:rect r="r" b="b" t="t" l="l"/>
            <a:pathLst>
              <a:path h="8321979" w="3496327">
                <a:moveTo>
                  <a:pt x="0" y="0"/>
                </a:moveTo>
                <a:lnTo>
                  <a:pt x="3496326" y="0"/>
                </a:lnTo>
                <a:lnTo>
                  <a:pt x="3496326" y="8321979"/>
                </a:lnTo>
                <a:lnTo>
                  <a:pt x="0" y="8321979"/>
                </a:lnTo>
                <a:lnTo>
                  <a:pt x="0" y="0"/>
                </a:lnTo>
                <a:close/>
              </a:path>
            </a:pathLst>
          </a:custGeom>
          <a:blipFill>
            <a:blip r:embed="rId13"/>
            <a:stretch>
              <a:fillRect l="-15455" t="0" r="-15455" b="0"/>
            </a:stretch>
          </a:blipFill>
        </p:spPr>
      </p:sp>
      <p:sp>
        <p:nvSpPr>
          <p:cNvPr name="TextBox 9" id="9"/>
          <p:cNvSpPr txBox="true"/>
          <p:nvPr/>
        </p:nvSpPr>
        <p:spPr>
          <a:xfrm rot="0">
            <a:off x="409422" y="1090316"/>
            <a:ext cx="14367799" cy="994881"/>
          </a:xfrm>
          <a:prstGeom prst="rect">
            <a:avLst/>
          </a:prstGeom>
        </p:spPr>
        <p:txBody>
          <a:bodyPr anchor="t" rtlCol="false" tIns="0" lIns="0" bIns="0" rIns="0">
            <a:spAutoFit/>
          </a:bodyPr>
          <a:lstStyle/>
          <a:p>
            <a:pPr algn="l">
              <a:lnSpc>
                <a:spcPts val="7417"/>
              </a:lnSpc>
            </a:pPr>
            <a:r>
              <a:rPr lang="en-US" sz="7646" b="true">
                <a:solidFill>
                  <a:srgbClr val="000000"/>
                </a:solidFill>
                <a:latin typeface="DM Sans Bold"/>
                <a:ea typeface="DM Sans Bold"/>
                <a:cs typeface="DM Sans Bold"/>
                <a:sym typeface="DM Sans Bold"/>
              </a:rPr>
              <a:t>5.Differential Evolution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09422" y="2603864"/>
            <a:ext cx="11301259" cy="4647643"/>
          </a:xfrm>
          <a:custGeom>
            <a:avLst/>
            <a:gdLst/>
            <a:ahLst/>
            <a:cxnLst/>
            <a:rect r="r" b="b" t="t" l="l"/>
            <a:pathLst>
              <a:path h="4647643" w="11301259">
                <a:moveTo>
                  <a:pt x="0" y="0"/>
                </a:moveTo>
                <a:lnTo>
                  <a:pt x="11301259" y="0"/>
                </a:lnTo>
                <a:lnTo>
                  <a:pt x="11301259" y="4647643"/>
                </a:lnTo>
                <a:lnTo>
                  <a:pt x="0" y="4647643"/>
                </a:lnTo>
                <a:lnTo>
                  <a:pt x="0" y="0"/>
                </a:lnTo>
                <a:close/>
              </a:path>
            </a:pathLst>
          </a:custGeom>
          <a:blipFill>
            <a:blip r:embed="rId13"/>
            <a:stretch>
              <a:fillRect l="0" t="0" r="0" b="0"/>
            </a:stretch>
          </a:blipFill>
        </p:spPr>
      </p:sp>
      <p:sp>
        <p:nvSpPr>
          <p:cNvPr name="TextBox 9" id="9"/>
          <p:cNvSpPr txBox="true"/>
          <p:nvPr/>
        </p:nvSpPr>
        <p:spPr>
          <a:xfrm rot="0">
            <a:off x="409422" y="1339154"/>
            <a:ext cx="14367799" cy="392430"/>
          </a:xfrm>
          <a:prstGeom prst="rect">
            <a:avLst/>
          </a:prstGeom>
        </p:spPr>
        <p:txBody>
          <a:bodyPr anchor="t" rtlCol="false" tIns="0" lIns="0" bIns="0" rIns="0">
            <a:spAutoFit/>
          </a:bodyPr>
          <a:lstStyle/>
          <a:p>
            <a:pPr algn="l">
              <a:lnSpc>
                <a:spcPts val="2910"/>
              </a:lnSpc>
            </a:pPr>
            <a:r>
              <a:rPr lang="en-US" sz="3000" b="true">
                <a:solidFill>
                  <a:srgbClr val="000000"/>
                </a:solidFill>
                <a:latin typeface="DM Sans Bold"/>
                <a:ea typeface="DM Sans Bold"/>
                <a:cs typeface="DM Sans Bold"/>
                <a:sym typeface="DM Sans Bold"/>
              </a:rPr>
              <a:t>6.DE Results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283369" y="1995962"/>
            <a:ext cx="2860631" cy="8291038"/>
          </a:xfrm>
          <a:custGeom>
            <a:avLst/>
            <a:gdLst/>
            <a:ahLst/>
            <a:cxnLst/>
            <a:rect r="r" b="b" t="t" l="l"/>
            <a:pathLst>
              <a:path h="8291038" w="2860631">
                <a:moveTo>
                  <a:pt x="0" y="0"/>
                </a:moveTo>
                <a:lnTo>
                  <a:pt x="2860631" y="0"/>
                </a:lnTo>
                <a:lnTo>
                  <a:pt x="2860631" y="8291038"/>
                </a:lnTo>
                <a:lnTo>
                  <a:pt x="0" y="8291038"/>
                </a:lnTo>
                <a:lnTo>
                  <a:pt x="0" y="0"/>
                </a:lnTo>
                <a:close/>
              </a:path>
            </a:pathLst>
          </a:custGeom>
          <a:blipFill>
            <a:blip r:embed="rId13"/>
            <a:stretch>
              <a:fillRect l="-15212" t="0" r="-15212" b="0"/>
            </a:stretch>
          </a:blipFill>
        </p:spPr>
      </p:sp>
      <p:sp>
        <p:nvSpPr>
          <p:cNvPr name="TextBox 9" id="9"/>
          <p:cNvSpPr txBox="true"/>
          <p:nvPr/>
        </p:nvSpPr>
        <p:spPr>
          <a:xfrm rot="0">
            <a:off x="409422" y="1090316"/>
            <a:ext cx="14367799" cy="994881"/>
          </a:xfrm>
          <a:prstGeom prst="rect">
            <a:avLst/>
          </a:prstGeom>
        </p:spPr>
        <p:txBody>
          <a:bodyPr anchor="t" rtlCol="false" tIns="0" lIns="0" bIns="0" rIns="0">
            <a:spAutoFit/>
          </a:bodyPr>
          <a:lstStyle/>
          <a:p>
            <a:pPr algn="l">
              <a:lnSpc>
                <a:spcPts val="7417"/>
              </a:lnSpc>
            </a:pPr>
            <a:r>
              <a:rPr lang="en-US" sz="7646" b="true">
                <a:solidFill>
                  <a:srgbClr val="000000"/>
                </a:solidFill>
                <a:latin typeface="DM Sans Bold"/>
                <a:ea typeface="DM Sans Bold"/>
                <a:cs typeface="DM Sans Bold"/>
                <a:sym typeface="DM Sans Bold"/>
              </a:rPr>
              <a:t>7.PSO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DAGnnuk2HYk</dc:identifier>
  <dcterms:modified xsi:type="dcterms:W3CDTF">2011-08-01T06:04:30Z</dcterms:modified>
  <cp:revision>1</cp:revision>
  <dc:title>CI PROJECT PRESENTATION</dc:title>
</cp:coreProperties>
</file>